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5" r:id="rId2"/>
  </p:sldIdLst>
  <p:sldSz cx="12192000" cy="6858000"/>
  <p:notesSz cx="9929813" cy="67992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6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72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B5FF"/>
    <a:srgbClr val="9FC63B"/>
    <a:srgbClr val="ECF4D8"/>
    <a:srgbClr val="E4EFC7"/>
    <a:srgbClr val="008A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02" autoAdjust="0"/>
    <p:restoredTop sz="95268" autoAdjust="0"/>
  </p:normalViewPr>
  <p:slideViewPr>
    <p:cSldViewPr>
      <p:cViewPr varScale="1">
        <p:scale>
          <a:sx n="72" d="100"/>
          <a:sy n="72" d="100"/>
        </p:scale>
        <p:origin x="672" y="60"/>
      </p:cViewPr>
      <p:guideLst>
        <p:guide orient="horz" pos="346"/>
        <p:guide pos="438"/>
        <p:guide pos="724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121" d="100"/>
          <a:sy n="121" d="100"/>
        </p:scale>
        <p:origin x="493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cap="all" baseline="0">
                <a:solidFill>
                  <a:srgbClr val="002060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r>
              <a:rPr lang="ru-RU" sz="1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Профосмотры</a:t>
            </a:r>
            <a:r>
              <a:rPr lang="ru-RU" sz="1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группы здоровья </a:t>
            </a:r>
          </a:p>
          <a:p>
            <a:pPr>
              <a:defRPr sz="2000">
                <a:solidFill>
                  <a:srgbClr val="002060"/>
                </a:solidFill>
                <a:cs typeface="Arial" panose="020B0604020202020204" pitchFamily="34" charset="0"/>
              </a:defRPr>
            </a:pPr>
            <a:r>
              <a:rPr lang="ru-RU" sz="1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1600" b="1" i="1" cap="none" baseline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1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39 425</a:t>
            </a:r>
            <a:r>
              <a:rPr lang="en-US" sz="1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6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cap="all" baseline="0">
              <a:solidFill>
                <a:srgbClr val="002060"/>
              </a:solidFill>
              <a:latin typeface="+mn-lt"/>
              <a:ea typeface="+mn-ea"/>
              <a:cs typeface="Arial" panose="020B0604020202020204" pitchFamily="34" charset="0"/>
            </a:defRPr>
          </a:pPr>
          <a:endParaRPr lang="ru-RU"/>
        </a:p>
      </c:txPr>
    </c:title>
    <c:autoTitleDeleted val="0"/>
    <c:view3D>
      <c:rotX val="30"/>
      <c:rotY val="25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9881814634184663E-2"/>
          <c:y val="0.25281546723198317"/>
          <c:w val="0.92215027959623563"/>
          <c:h val="0.7279636146172311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Профосмотры</c:v>
                </c:pt>
              </c:strCache>
            </c:strRef>
          </c:tx>
          <c:explosion val="2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84D9-4D0C-8A77-C0C40FC81CE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84D9-4D0C-8A77-C0C40FC81CE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84D9-4D0C-8A77-C0C40FC81CE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84D9-4D0C-8A77-C0C40FC81CE9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84D9-4D0C-8A77-C0C40FC81CE9}"/>
              </c:ext>
            </c:extLst>
          </c:dPt>
          <c:dLbls>
            <c:dLbl>
              <c:idx val="0"/>
              <c:layout>
                <c:manualLayout>
                  <c:x val="-1.8057083771906037E-2"/>
                  <c:y val="-3.507688401028024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spc="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0BDA89B3-C70F-4626-A60E-97D6D7804AA2}" type="CATEGORYNAME">
                      <a:rPr lang="en-US" sz="2000">
                        <a:solidFill>
                          <a:schemeClr val="tx1"/>
                        </a:solidFill>
                      </a:rPr>
                      <a: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[ИМЯ КАТЕГОРИИ]</a:t>
                    </a:fld>
                    <a:r>
                      <a:rPr lang="en-US" sz="2000" baseline="0" dirty="0">
                        <a:solidFill>
                          <a:schemeClr val="tx1"/>
                        </a:solidFill>
                      </a:rPr>
                      <a:t>
</a:t>
                    </a:r>
                    <a:fld id="{8FB8F1A3-C297-4346-9950-53908D3A52B3}" type="VALUE">
                      <a:rPr lang="en-US" sz="2000" baseline="0" smtClean="0">
                        <a:solidFill>
                          <a:schemeClr val="tx1"/>
                        </a:solidFill>
                      </a:rPr>
                      <a: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[ЗНАЧЕНИЕ]</a:t>
                    </a:fld>
                    <a:endParaRPr lang="en-US" sz="2000" baseline="0" dirty="0">
                      <a:solidFill>
                        <a:schemeClr val="tx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4D9-4D0C-8A77-C0C40FC81CE9}"/>
                </c:ext>
              </c:extLst>
            </c:dLbl>
            <c:dLbl>
              <c:idx val="1"/>
              <c:layout>
                <c:manualLayout>
                  <c:x val="9.2670972346464552E-3"/>
                  <c:y val="-0.1066694941495754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spc="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en-US" sz="2000" dirty="0">
                        <a:solidFill>
                          <a:schemeClr val="tx1"/>
                        </a:solidFill>
                      </a:rPr>
                      <a:t>II</a:t>
                    </a:r>
                  </a:p>
                  <a:p>
                    <a:pPr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fld id="{0FBB9486-D41E-41D8-9EF0-2349CC4DACE9}" type="VALUE">
                      <a:rPr lang="en-US" sz="2000" smtClean="0">
                        <a:solidFill>
                          <a:schemeClr val="tx1"/>
                        </a:solidFill>
                      </a:rPr>
                      <a: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[ЗНАЧЕНИЕ]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4D9-4D0C-8A77-C0C40FC81CE9}"/>
                </c:ext>
              </c:extLst>
            </c:dLbl>
            <c:dLbl>
              <c:idx val="2"/>
              <c:layout>
                <c:manualLayout>
                  <c:x val="5.0619739219132848E-2"/>
                  <c:y val="1.601577567920185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spc="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2E63945D-EE20-41C8-8B16-B7572732FE36}" type="CATEGORYNAME">
                      <a:rPr lang="en-US" sz="2000">
                        <a:solidFill>
                          <a:schemeClr val="tx1"/>
                        </a:solidFill>
                      </a:rPr>
                      <a: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[ИМЯ КАТЕГОРИИ]</a:t>
                    </a:fld>
                    <a:r>
                      <a:rPr lang="en-US" sz="2000" baseline="0" dirty="0">
                        <a:solidFill>
                          <a:schemeClr val="tx1"/>
                        </a:solidFill>
                      </a:rPr>
                      <a:t>
</a:t>
                    </a:r>
                    <a:fld id="{E9F88CE1-81DD-4A97-9AFA-415D1075ABE4}" type="VALUE">
                      <a:rPr lang="en-US" sz="2000" baseline="0" smtClean="0">
                        <a:solidFill>
                          <a:schemeClr val="tx1"/>
                        </a:solidFill>
                      </a:rPr>
                      <a: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[ЗНАЧЕНИЕ]</a:t>
                    </a:fld>
                    <a:endParaRPr lang="en-US" sz="2000" baseline="0" dirty="0">
                      <a:solidFill>
                        <a:schemeClr val="tx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84D9-4D0C-8A77-C0C40FC81CE9}"/>
                </c:ext>
              </c:extLst>
            </c:dLbl>
            <c:dLbl>
              <c:idx val="3"/>
              <c:layout>
                <c:manualLayout>
                  <c:x val="5.7561486923495648E-3"/>
                  <c:y val="3.859649241290202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spc="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6B7D1C2F-A6F6-41FC-BD72-10883A3AACC7}" type="CATEGORYNAME">
                      <a:rPr lang="en-US" sz="2000" dirty="0">
                        <a:solidFill>
                          <a:schemeClr val="tx1"/>
                        </a:solidFill>
                      </a:rPr>
                      <a: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[ИМЯ КАТЕГОРИИ]</a:t>
                    </a:fld>
                    <a:r>
                      <a:rPr lang="en-US" sz="2000" baseline="0" dirty="0">
                        <a:solidFill>
                          <a:schemeClr val="tx1"/>
                        </a:solidFill>
                      </a:rPr>
                      <a:t>
</a:t>
                    </a:r>
                    <a:fld id="{A481C53D-1754-4ACE-BB79-049DC5534D1F}" type="VALUE">
                      <a:rPr lang="en-US" sz="2000" baseline="0" smtClean="0">
                        <a:solidFill>
                          <a:schemeClr val="tx1"/>
                        </a:solidFill>
                      </a:rPr>
                      <a: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[ЗНАЧЕНИЕ]</a:t>
                    </a:fld>
                    <a:endParaRPr lang="en-US" sz="2000" baseline="0" dirty="0">
                      <a:solidFill>
                        <a:schemeClr val="tx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84D9-4D0C-8A77-C0C40FC81CE9}"/>
                </c:ext>
              </c:extLst>
            </c:dLbl>
            <c:dLbl>
              <c:idx val="4"/>
              <c:layout>
                <c:manualLayout>
                  <c:x val="-3.4170414434575309E-2"/>
                  <c:y val="-0.1896311228410360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spc="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A49D82FA-351C-44D2-9894-1F6C1217736D}" type="CATEGORYNAME">
                      <a:rPr lang="en-US" sz="2000">
                        <a:solidFill>
                          <a:schemeClr val="tx1"/>
                        </a:solidFill>
                      </a:rPr>
                      <a: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[ИМЯ КАТЕГОРИИ]</a:t>
                    </a:fld>
                    <a:r>
                      <a:rPr lang="en-US" sz="2000" baseline="0" dirty="0">
                        <a:solidFill>
                          <a:schemeClr val="tx1"/>
                        </a:solidFill>
                      </a:rPr>
                      <a:t>
</a:t>
                    </a:r>
                    <a:fld id="{87019E5F-68C1-4141-93B5-D0F4BB9C5A68}" type="VALUE">
                      <a:rPr lang="en-US" sz="2000" baseline="0" smtClean="0">
                        <a:solidFill>
                          <a:schemeClr val="tx1"/>
                        </a:solidFill>
                      </a:rPr>
                      <a: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[ЗНАЧЕНИЕ]</a:t>
                    </a:fld>
                    <a:endParaRPr lang="en-US" sz="2000" baseline="0" dirty="0">
                      <a:solidFill>
                        <a:schemeClr val="tx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84D9-4D0C-8A77-C0C40FC81C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spc="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0.29699999999999999</c:v>
                </c:pt>
                <c:pt idx="1">
                  <c:v>0.57099999999999995</c:v>
                </c:pt>
                <c:pt idx="2">
                  <c:v>0.111</c:v>
                </c:pt>
                <c:pt idx="3">
                  <c:v>7.4958643507030606E-4</c:v>
                </c:pt>
                <c:pt idx="4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4D9-4D0C-8A77-C0C40FC81CE9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79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7.4203780617150564E-2"/>
          <c:w val="1"/>
          <c:h val="0.8334780554371565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024C-49B0-8EAB-BE54548AE36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024C-49B0-8EAB-BE54548AE36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024C-49B0-8EAB-BE54548AE36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024C-49B0-8EAB-BE54548AE365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024C-49B0-8EAB-BE54548AE365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spc="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B8BC9976-9F9E-42F9-AC75-FEEE1234E7D6}" type="CATEGORYNAME">
                      <a:rPr lang="en-US" sz="2000"/>
                      <a: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[ИМЯ КАТЕГОРИИ]</a:t>
                    </a:fld>
                    <a:r>
                      <a:rPr lang="en-US" sz="2000" baseline="0" dirty="0"/>
                      <a:t>
</a:t>
                    </a:r>
                    <a:fld id="{9735A0E6-54EB-4772-87D7-715E2F8810A9}" type="VALUE">
                      <a:rPr lang="en-US" sz="2000" baseline="0" smtClean="0"/>
                      <a: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[ЗНАЧЕНИЕ]</a:t>
                    </a:fld>
                    <a:r>
                      <a:rPr lang="en-US" sz="2000" baseline="0" dirty="0"/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24C-49B0-8EAB-BE54548AE365}"/>
                </c:ext>
              </c:extLst>
            </c:dLbl>
            <c:dLbl>
              <c:idx val="1"/>
              <c:layout>
                <c:manualLayout>
                  <c:x val="2.3244042571234736E-2"/>
                  <c:y val="-1.693479905765424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spc="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79B27675-3F40-4EF4-A2F7-DC4061290DF3}" type="CATEGORYNAME">
                      <a:rPr lang="en-US" sz="2000"/>
                      <a: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[ИМЯ КАТЕГОРИИ]</a:t>
                    </a:fld>
                    <a:r>
                      <a:rPr lang="en-US" sz="2000" baseline="0" dirty="0"/>
                      <a:t>
</a:t>
                    </a:r>
                    <a:fld id="{BF129878-38EA-4EE4-8A4B-28CFB1F76B4A}" type="VALUE">
                      <a:rPr lang="en-US" sz="2000" baseline="0" smtClean="0"/>
                      <a: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[ЗНАЧЕНИЕ]</a:t>
                    </a:fld>
                    <a:r>
                      <a:rPr lang="en-US" sz="2000" baseline="0" dirty="0"/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24C-49B0-8EAB-BE54548AE365}"/>
                </c:ext>
              </c:extLst>
            </c:dLbl>
            <c:dLbl>
              <c:idx val="2"/>
              <c:layout>
                <c:manualLayout>
                  <c:x val="7.7819380911285818E-2"/>
                  <c:y val="-1.282508780798879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spc="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A5C21DCA-86DB-4290-9EF6-C197BD5C1CF9}" type="CATEGORYNAME">
                      <a:rPr lang="en-US" sz="2000"/>
                      <a: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[ИМЯ КАТЕГОРИИ]</a:t>
                    </a:fld>
                    <a:r>
                      <a:rPr lang="en-US" sz="2000" baseline="0" dirty="0"/>
                      <a:t>
</a:t>
                    </a:r>
                    <a:fld id="{4A036839-875F-4C2D-BD9C-37A86E0F527B}" type="VALUE">
                      <a:rPr lang="en-US" sz="2000" baseline="0" smtClean="0"/>
                      <a: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[ЗНАЧЕНИЕ]</a:t>
                    </a:fld>
                    <a:r>
                      <a:rPr lang="en-US" sz="2000" baseline="0" dirty="0"/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24C-49B0-8EAB-BE54548AE365}"/>
                </c:ext>
              </c:extLst>
            </c:dLbl>
            <c:dLbl>
              <c:idx val="3"/>
              <c:layout>
                <c:manualLayout>
                  <c:x val="-2.2767491918748509E-2"/>
                  <c:y val="7.898654877432273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1" i="0" u="none" strike="noStrike" kern="1200" spc="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D292CCC5-69D7-4D63-86C4-ACC1B2A8BF5E}" type="CATEGORYNAME">
                      <a:rPr lang="en-US"/>
                      <a: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[ИМЯ КАТЕГОРИИ]</a:t>
                    </a:fld>
                    <a:r>
                      <a:rPr lang="en-US" baseline="0" dirty="0"/>
                      <a:t>
</a:t>
                    </a:r>
                    <a:fld id="{04FB2845-42AD-42F6-BDC0-9300C9754D3F}" type="VALUE">
                      <a:rPr lang="en-US" baseline="0" smtClean="0"/>
                      <a: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[ЗНАЧЕНИЕ]</a:t>
                    </a:fld>
                    <a:r>
                      <a:rPr lang="en-US" baseline="0" dirty="0"/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105946080094181"/>
                      <c:h val="0.2265991296848824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24C-49B0-8EAB-BE54548AE365}"/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spc="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C0BE1591-7457-4C72-BDDD-17909F64D869}" type="CATEGORYNAME">
                      <a:rPr lang="en-US" sz="2000"/>
                      <a: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[ИМЯ КАТЕГОРИИ]</a:t>
                    </a:fld>
                    <a:r>
                      <a:rPr lang="en-US" sz="2000" baseline="0" dirty="0"/>
                      <a:t>
</a:t>
                    </a:r>
                    <a:fld id="{CE1CCD2C-4E52-4325-AE3A-596C452155EC}" type="VALUE">
                      <a:rPr lang="en-US" sz="2000" baseline="0" smtClean="0"/>
                      <a: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[ЗНАЧЕНИЕ]</a:t>
                    </a:fld>
                    <a:r>
                      <a:rPr lang="en-US" sz="2000" baseline="0" dirty="0"/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024C-49B0-8EAB-BE54548AE3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spc="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</c:strCache>
            </c:strRef>
          </c:cat>
          <c:val>
            <c:numRef>
              <c:f>Лист1!$B$2:$B$6</c:f>
              <c:numCache>
                <c:formatCode>0.0</c:formatCode>
                <c:ptCount val="5"/>
                <c:pt idx="0">
                  <c:v>7.2</c:v>
                </c:pt>
                <c:pt idx="1">
                  <c:v>60.8</c:v>
                </c:pt>
                <c:pt idx="2">
                  <c:v>26.8</c:v>
                </c:pt>
                <c:pt idx="3">
                  <c:v>0.6</c:v>
                </c:pt>
                <c:pt idx="4">
                  <c:v>4.5999999999999996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24C-49B0-8EAB-BE54548AE36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302919" cy="341145"/>
          </a:xfrm>
          <a:prstGeom prst="rect">
            <a:avLst/>
          </a:prstGeom>
        </p:spPr>
        <p:txBody>
          <a:bodyPr vert="horz" lIns="91345" tIns="45672" rIns="91345" bIns="4567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4600" y="0"/>
            <a:ext cx="4302919" cy="341145"/>
          </a:xfrm>
          <a:prstGeom prst="rect">
            <a:avLst/>
          </a:prstGeom>
        </p:spPr>
        <p:txBody>
          <a:bodyPr vert="horz" lIns="91345" tIns="45672" rIns="91345" bIns="45672" rtlCol="0"/>
          <a:lstStyle>
            <a:lvl1pPr algn="r">
              <a:defRPr sz="1200"/>
            </a:lvl1pPr>
          </a:lstStyle>
          <a:p>
            <a:fld id="{0E0ECC3F-9287-4FAB-9EDE-FB607BE02DF4}" type="datetimeFigureOut">
              <a:rPr lang="ru-RU" smtClean="0"/>
              <a:pPr/>
              <a:t>17.06.2026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3" y="6458122"/>
            <a:ext cx="4302919" cy="341145"/>
          </a:xfrm>
          <a:prstGeom prst="rect">
            <a:avLst/>
          </a:prstGeom>
        </p:spPr>
        <p:txBody>
          <a:bodyPr vert="horz" lIns="91345" tIns="45672" rIns="91345" bIns="4567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4600" y="6458122"/>
            <a:ext cx="4302919" cy="341145"/>
          </a:xfrm>
          <a:prstGeom prst="rect">
            <a:avLst/>
          </a:prstGeom>
        </p:spPr>
        <p:txBody>
          <a:bodyPr vert="horz" lIns="91345" tIns="45672" rIns="91345" bIns="45672" rtlCol="0" anchor="b"/>
          <a:lstStyle>
            <a:lvl1pPr algn="r">
              <a:defRPr sz="1200"/>
            </a:lvl1pPr>
          </a:lstStyle>
          <a:p>
            <a:fld id="{CB6D9021-B706-416D-9E11-346349606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4214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302919" cy="341145"/>
          </a:xfrm>
          <a:prstGeom prst="rect">
            <a:avLst/>
          </a:prstGeom>
        </p:spPr>
        <p:txBody>
          <a:bodyPr vert="horz" lIns="91345" tIns="45672" rIns="91345" bIns="4567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4600" y="0"/>
            <a:ext cx="4302919" cy="341145"/>
          </a:xfrm>
          <a:prstGeom prst="rect">
            <a:avLst/>
          </a:prstGeom>
        </p:spPr>
        <p:txBody>
          <a:bodyPr vert="horz" lIns="91345" tIns="45672" rIns="91345" bIns="45672" rtlCol="0"/>
          <a:lstStyle>
            <a:lvl1pPr algn="r">
              <a:defRPr sz="1200"/>
            </a:lvl1pPr>
          </a:lstStyle>
          <a:p>
            <a:fld id="{8421B3DE-0913-4385-A81D-0D235EEFD284}" type="datetimeFigureOut">
              <a:rPr lang="ru-RU" smtClean="0"/>
              <a:pPr/>
              <a:t>17.06.2026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8938" y="850900"/>
            <a:ext cx="4071937" cy="22907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45" tIns="45672" rIns="91345" bIns="4567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982" y="3272147"/>
            <a:ext cx="7943850" cy="2677209"/>
          </a:xfrm>
          <a:prstGeom prst="rect">
            <a:avLst/>
          </a:prstGeom>
        </p:spPr>
        <p:txBody>
          <a:bodyPr vert="horz" lIns="91345" tIns="45672" rIns="91345" bIns="45672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6458122"/>
            <a:ext cx="4302919" cy="341145"/>
          </a:xfrm>
          <a:prstGeom prst="rect">
            <a:avLst/>
          </a:prstGeom>
        </p:spPr>
        <p:txBody>
          <a:bodyPr vert="horz" lIns="91345" tIns="45672" rIns="91345" bIns="4567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4600" y="6458122"/>
            <a:ext cx="4302919" cy="341145"/>
          </a:xfrm>
          <a:prstGeom prst="rect">
            <a:avLst/>
          </a:prstGeom>
        </p:spPr>
        <p:txBody>
          <a:bodyPr vert="horz" lIns="91345" tIns="45672" rIns="91345" bIns="45672" rtlCol="0" anchor="b"/>
          <a:lstStyle>
            <a:lvl1pPr algn="r">
              <a:defRPr sz="1200"/>
            </a:lvl1pPr>
          </a:lstStyle>
          <a:p>
            <a:fld id="{BE521939-DDDB-4A61-AB14-F4B8210B7C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8125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AD8BD-61AF-48BB-AC6C-FF85E0FB93B1}" type="datetime1">
              <a:rPr lang="ru-RU" smtClean="0"/>
              <a:pPr/>
              <a:t>17.06.2026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120336" y="6356350"/>
            <a:ext cx="2743200" cy="365125"/>
          </a:xfrm>
        </p:spPr>
        <p:txBody>
          <a:bodyPr/>
          <a:lstStyle/>
          <a:p>
            <a:fld id="{1721ED73-5B17-489B-8AF9-E8BAB6DF7D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264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21855-0717-47C6-8C99-E9EFB2F71A16}" type="datetime1">
              <a:rPr lang="ru-RU" smtClean="0"/>
              <a:pPr/>
              <a:t>17.06.2026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1ED73-5B17-489B-8AF9-E8BAB6DF7D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725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490E1-F5E3-4716-A3B7-38CAE80D11FC}" type="datetime1">
              <a:rPr lang="ru-RU" smtClean="0"/>
              <a:pPr/>
              <a:t>17.06.2026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1ED73-5B17-489B-8AF9-E8BAB6DF7D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686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BCD6-451F-427E-9E91-7C3CAFDDB88D}" type="datetime1">
              <a:rPr lang="ru-RU" smtClean="0"/>
              <a:pPr/>
              <a:t>17.06.2026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120336" y="6356350"/>
            <a:ext cx="2743200" cy="365125"/>
          </a:xfrm>
        </p:spPr>
        <p:txBody>
          <a:bodyPr/>
          <a:lstStyle/>
          <a:p>
            <a:fld id="{1721ED73-5B17-489B-8AF9-E8BAB6DF7D7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3571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708B-C0D5-44CA-9420-C6B31521111B}" type="datetime1">
              <a:rPr lang="ru-RU" smtClean="0"/>
              <a:pPr/>
              <a:t>17.06.2026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120336" y="6356350"/>
            <a:ext cx="2743200" cy="365125"/>
          </a:xfrm>
        </p:spPr>
        <p:txBody>
          <a:bodyPr/>
          <a:lstStyle/>
          <a:p>
            <a:fld id="{1721ED73-5B17-489B-8AF9-E8BAB6DF7D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800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2E37-1FDC-4A91-80AE-D3D4BD0CF3C6}" type="datetime1">
              <a:rPr lang="ru-RU" smtClean="0"/>
              <a:pPr/>
              <a:t>17.06.2026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1ED73-5B17-489B-8AF9-E8BAB6DF7D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440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C647A-70F8-4B2D-B89B-BB59000189F0}" type="datetime1">
              <a:rPr lang="ru-RU" smtClean="0"/>
              <a:pPr/>
              <a:t>17.06.2026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1ED73-5B17-489B-8AF9-E8BAB6DF7D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272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D5E90-1241-4CF8-B095-839D662193A5}" type="datetime1">
              <a:rPr lang="ru-RU" smtClean="0"/>
              <a:pPr/>
              <a:t>17.06.2026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1ED73-5B17-489B-8AF9-E8BAB6DF7D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2716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F60F6-8CBD-4071-9F44-5EDF987D3B9B}" type="datetime1">
              <a:rPr lang="ru-RU" smtClean="0"/>
              <a:pPr/>
              <a:t>17.06.2026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1ED73-5B17-489B-8AF9-E8BAB6DF7D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726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5213-8220-485D-BEA2-438CEDB9B693}" type="datetime1">
              <a:rPr lang="ru-RU" smtClean="0"/>
              <a:pPr/>
              <a:t>17.06.2026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1ED73-5B17-489B-8AF9-E8BAB6DF7D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423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B5165-AFDF-4E13-87F1-2CCC8C7FAE12}" type="datetime1">
              <a:rPr lang="ru-RU" smtClean="0"/>
              <a:pPr/>
              <a:t>17.06.2026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1ED73-5B17-489B-8AF9-E8BAB6DF7D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622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375EC-5949-4FC3-82FA-A0594F71B7FD}" type="datetime1">
              <a:rPr lang="ru-RU" smtClean="0"/>
              <a:pPr/>
              <a:t>17.06.2026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12033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1ED73-5B17-489B-8AF9-E8BAB6DF7D7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698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Рисунок 20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21935"/>
          <a:stretch/>
        </p:blipFill>
        <p:spPr>
          <a:xfrm>
            <a:off x="-1150" y="0"/>
            <a:ext cx="12192000" cy="6858000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695325" y="549275"/>
            <a:ext cx="10801350" cy="0"/>
          </a:xfrm>
          <a:prstGeom prst="line">
            <a:avLst/>
          </a:prstGeom>
          <a:ln w="57150">
            <a:solidFill>
              <a:srgbClr val="9FC6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5995921" y="1801917"/>
            <a:ext cx="5576" cy="4392488"/>
          </a:xfrm>
          <a:prstGeom prst="line">
            <a:avLst/>
          </a:prstGeom>
          <a:ln w="57150">
            <a:solidFill>
              <a:srgbClr val="9FC6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Заголовок 1"/>
          <p:cNvSpPr>
            <a:spLocks noGrp="1"/>
          </p:cNvSpPr>
          <p:nvPr>
            <p:ph type="title"/>
          </p:nvPr>
        </p:nvSpPr>
        <p:spPr>
          <a:xfrm>
            <a:off x="695324" y="549275"/>
            <a:ext cx="11161315" cy="1007517"/>
          </a:xfrm>
        </p:spPr>
        <p:txBody>
          <a:bodyPr anchor="t">
            <a:normAutofit/>
          </a:bodyPr>
          <a:lstStyle/>
          <a:p>
            <a:r>
              <a:rPr lang="ru-RU" sz="3000" b="1" dirty="0">
                <a:latin typeface="+mn-lt"/>
                <a:ea typeface="Roboto" panose="02000000000000000000" pitchFamily="2" charset="0"/>
                <a:cs typeface="Roboto" panose="02000000000000000000" pitchFamily="2" charset="0"/>
              </a:rPr>
              <a:t>Профилактические осмотры и диспансеризация в 2025 году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1847528" y="942414"/>
            <a:ext cx="74888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dirty="0">
                <a:ea typeface="Roboto" panose="02000000000000000000" pitchFamily="2" charset="0"/>
                <a:cs typeface="Roboto" panose="02000000000000000000" pitchFamily="2" charset="0"/>
              </a:rPr>
              <a:t>Планы выполнены на 100%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1ED73-5B17-489B-8AF9-E8BAB6DF7D7D}" type="slidenum">
              <a:rPr lang="ru-RU" smtClean="0"/>
              <a:pPr/>
              <a:t>1</a:t>
            </a:fld>
            <a:endParaRPr lang="ru-RU"/>
          </a:p>
        </p:txBody>
      </p:sp>
      <p:graphicFrame>
        <p:nvGraphicFramePr>
          <p:cNvPr id="16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9183880"/>
              </p:ext>
            </p:extLst>
          </p:nvPr>
        </p:nvGraphicFramePr>
        <p:xfrm>
          <a:off x="-528736" y="2100466"/>
          <a:ext cx="6804717" cy="32820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2" name="Диаграмма 21"/>
          <p:cNvGraphicFramePr/>
          <p:nvPr>
            <p:extLst>
              <p:ext uri="{D42A27DB-BD31-4B8C-83A1-F6EECF244321}">
                <p14:modId xmlns:p14="http://schemas.microsoft.com/office/powerpoint/2010/main" val="1979276726"/>
              </p:ext>
            </p:extLst>
          </p:nvPr>
        </p:nvGraphicFramePr>
        <p:xfrm>
          <a:off x="5912912" y="2703501"/>
          <a:ext cx="6414848" cy="30264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6094850" y="1831424"/>
            <a:ext cx="60509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defRPr sz="2128" b="1" i="0" u="none" strike="noStrike" kern="1200" cap="all" baseline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sz="1600" i="1" dirty="0"/>
              <a:t>Диспансеризация (группы здоровья) опекаемых</a:t>
            </a:r>
            <a:endParaRPr lang="en-US" sz="1600" i="1" dirty="0"/>
          </a:p>
          <a:p>
            <a:pPr lvl="0" algn="ctr" defTabSz="914400">
              <a:defRPr sz="2128" b="1" i="0" u="none" strike="noStrike" kern="1200" cap="all" baseline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sz="1600" b="1" i="1" dirty="0"/>
              <a:t>(</a:t>
            </a:r>
            <a:r>
              <a:rPr lang="en-US" sz="1600" b="1" i="1" dirty="0"/>
              <a:t> n= </a:t>
            </a:r>
            <a:r>
              <a:rPr lang="ru-RU" sz="1600" b="1" i="1" dirty="0"/>
              <a:t>194</a:t>
            </a:r>
            <a:r>
              <a:rPr lang="en-US" sz="1600" b="1" i="1" dirty="0"/>
              <a:t>)</a:t>
            </a:r>
            <a:endParaRPr lang="ru-RU" sz="1600" i="1" dirty="0"/>
          </a:p>
        </p:txBody>
      </p:sp>
    </p:spTree>
    <p:extLst>
      <p:ext uri="{BB962C8B-B14F-4D97-AF65-F5344CB8AC3E}">
        <p14:creationId xmlns:p14="http://schemas.microsoft.com/office/powerpoint/2010/main" val="7090724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92D050"/>
      </a:accent5>
      <a:accent6>
        <a:srgbClr val="70AD47"/>
      </a:accent6>
      <a:hlink>
        <a:srgbClr val="92D050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16430</TotalTime>
  <Words>68</Words>
  <Application>Microsoft Office PowerPoint</Application>
  <PresentationFormat>Широкоэкранный</PresentationFormat>
  <Paragraphs>18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Профилактические осмотры и диспансеризация в 2025 году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Годовой отчет</dc:title>
  <dc:creator>Тихонов Евгений Юрьевич</dc:creator>
  <cp:lastModifiedBy>Слюнькова</cp:lastModifiedBy>
  <cp:revision>659</cp:revision>
  <cp:lastPrinted>2026-01-27T13:53:56Z</cp:lastPrinted>
  <dcterms:created xsi:type="dcterms:W3CDTF">2019-02-11T07:19:05Z</dcterms:created>
  <dcterms:modified xsi:type="dcterms:W3CDTF">2026-06-17T10:03:37Z</dcterms:modified>
</cp:coreProperties>
</file>